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63" r:id="rId9"/>
    <p:sldId id="264" r:id="rId10"/>
    <p:sldId id="265" r:id="rId11"/>
    <p:sldId id="267" r:id="rId12"/>
    <p:sldId id="260" r:id="rId13"/>
    <p:sldId id="26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kumimoji="0" sz="2600" b="0" i="0" u="none" strike="noStrike" cap="none" spc="78" normalizeH="0" baseline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0A79B-47FD-4DF6-87CB-BF137BE19788}" v="634" dt="2022-06-28T21:22:18.874"/>
    <p1510:client id="{55988319-5E8B-481B-8BDE-B69A01D6D364}" v="101" dt="2022-06-28T20:47:11.111"/>
    <p1510:client id="{694E22EA-428B-4C3D-A1F3-C1903F19F5DE}" v="9" dt="2022-06-28T18:55:26.814"/>
    <p1510:client id="{8C8CCCC1-67F2-41AD-A9B4-6FE15E5C7310}" v="136" dt="2022-06-28T19:24:14.569"/>
    <p1510:client id="{9133A1EB-D76F-4C74-B93B-378504F7569C}" v="35" dt="2022-06-28T20:04:52.348"/>
    <p1510:client id="{96DED3EC-32EA-4AB4-B4D8-F4218214681E}" v="6" dt="2022-06-28T19:30:49.455"/>
    <p1510:client id="{A6FD23E1-D0A0-49EE-B406-0923CBC91559}" v="116" dt="2022-06-28T21:05:23.7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 </a:t>
            </a:r>
          </a:p>
        </p:txBody>
      </p:sp>
      <p:sp>
        <p:nvSpPr>
          <p:cNvPr id="14" name="Li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Attribution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nk flamingo with its nose to the water"/>
          <p:cNvSpPr>
            <a:spLocks noGrp="1"/>
          </p:cNvSpPr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iguana with its baby on its back"/>
          <p:cNvSpPr>
            <a:spLocks noGrp="1"/>
          </p:cNvSpPr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Blue-footed booby bird on sand"/>
          <p:cNvSpPr>
            <a:spLocks noGrp="1"/>
          </p:cNvSpPr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a turtle swimming underwater"/>
          <p:cNvSpPr>
            <a:spLocks noGrp="1"/>
          </p:cNvSpPr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517904"/>
            <a:ext cx="20116800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6000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0102" y="8911240"/>
            <a:ext cx="20116800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400" indent="0" algn="ctr">
              <a:buNone/>
              <a:defRPr sz="4800"/>
            </a:lvl2pPr>
            <a:lvl3pPr marL="1828800" indent="0" algn="ctr">
              <a:buNone/>
              <a:defRPr sz="48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A60C-0722-4FBA-AF15-B7A85C182BCA}" type="datetimeFigureOut">
              <a:rPr lang="en-DE" smtClean="0"/>
              <a:t>06/28/2022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266698" y="12289965"/>
            <a:ext cx="536557" cy="533479"/>
          </a:xfrm>
        </p:spPr>
        <p:txBody>
          <a:bodyPr/>
          <a:lstStyle/>
          <a:p>
            <a:fld id="{449DF2BF-E0BD-409D-B634-FFDAF3E0D269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316" y="8686800"/>
            <a:ext cx="197510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21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A60C-0722-4FBA-AF15-B7A85C182BCA}" type="datetimeFigureOut">
              <a:rPr lang="en-DE" smtClean="0"/>
              <a:t>06/28/2022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266698" y="12289965"/>
            <a:ext cx="536557" cy="533479"/>
          </a:xfrm>
        </p:spPr>
        <p:txBody>
          <a:bodyPr/>
          <a:lstStyle/>
          <a:p>
            <a:fld id="{449DF2BF-E0BD-409D-B634-FFDAF3E0D2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96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>
            <a:spLocks noGrp="1"/>
          </p:cNvSpPr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9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>
            <a:spLocks noGrp="1"/>
          </p:cNvSpPr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0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2000" spc="-239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2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7919" spc="-7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Slide Subtitle</a:t>
            </a:r>
          </a:p>
        </p:txBody>
      </p:sp>
      <p:sp>
        <p:nvSpPr>
          <p:cNvPr id="72" name="Blue-footed booby bird on sand"/>
          <p:cNvSpPr>
            <a:spLocks noGrp="1"/>
          </p:cNvSpPr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4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accent3">
            <a:hueOff val="513816"/>
            <a:satOff val="9467"/>
            <a:lumOff val="1748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Section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12000" spc="-239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Agenda Title</a:t>
            </a:r>
          </a:p>
        </p:txBody>
      </p:sp>
      <p:sp>
        <p:nvSpPr>
          <p:cNvPr id="3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z="2800" spc="2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E9D3Po0KMIQ?feature=oembed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8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062"/>
            <a:ext cx="24384001" cy="1625600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Moataz Elbayaa…"/>
          <p:cNvSpPr txBox="1">
            <a:spLocks noGrp="1"/>
          </p:cNvSpPr>
          <p:nvPr>
            <p:ph type="body" idx="21"/>
          </p:nvPr>
        </p:nvSpPr>
        <p:spPr>
          <a:xfrm>
            <a:off x="9386706" y="3809503"/>
            <a:ext cx="13803601" cy="365833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r>
              <a:rPr lang="en-US">
                <a:solidFill>
                  <a:srgbClr val="00B0F0"/>
                </a:solidFill>
              </a:rPr>
              <a:t>Team Hummer</a:t>
            </a:r>
          </a:p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endParaRPr lang="en-US"/>
          </a:p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r>
              <a:t>Moataz </a:t>
            </a:r>
            <a:r>
              <a:rPr err="1"/>
              <a:t>Elbayaa</a:t>
            </a:r>
            <a:endParaRPr/>
          </a:p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r>
              <a:t>Ahmed Helmy</a:t>
            </a:r>
          </a:p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r>
              <a:t>Manoj Luitel</a:t>
            </a:r>
          </a:p>
          <a:p>
            <a:pPr>
              <a:defRPr b="0">
                <a:solidFill>
                  <a:srgbClr val="FFFFFF"/>
                </a:solidFill>
                <a:latin typeface="AppleMyungjo 일반체"/>
                <a:ea typeface="AppleMyungjo 일반체"/>
                <a:cs typeface="AppleMyungjo 일반체"/>
                <a:sym typeface="AppleMyungjo 일반체"/>
              </a:defRPr>
            </a:pPr>
            <a:r>
              <a:rPr err="1"/>
              <a:t>Saikot</a:t>
            </a:r>
            <a:r>
              <a:t> Das Joy</a:t>
            </a:r>
          </a:p>
        </p:txBody>
      </p:sp>
      <p:sp>
        <p:nvSpPr>
          <p:cNvPr id="174" name="Advanced Embedded Systems"/>
          <p:cNvSpPr txBox="1">
            <a:spLocks noGrp="1"/>
          </p:cNvSpPr>
          <p:nvPr>
            <p:ph type="ctrTitle"/>
          </p:nvPr>
        </p:nvSpPr>
        <p:spPr>
          <a:xfrm>
            <a:off x="810195" y="344087"/>
            <a:ext cx="22007996" cy="1607077"/>
          </a:xfrm>
          <a:prstGeom prst="rect">
            <a:avLst/>
          </a:prstGeom>
        </p:spPr>
        <p:txBody>
          <a:bodyPr/>
          <a:lstStyle>
            <a:lvl1pPr defTabSz="709930">
              <a:defRPr sz="12900" spc="-258"/>
            </a:lvl1pPr>
          </a:lstStyle>
          <a:p>
            <a:r>
              <a:t>Advanced Embedded Systems</a:t>
            </a:r>
          </a:p>
        </p:txBody>
      </p:sp>
      <p:sp>
        <p:nvSpPr>
          <p:cNvPr id="175" name="Room Temperature Controller"/>
          <p:cNvSpPr txBox="1">
            <a:spLocks noGrp="1"/>
          </p:cNvSpPr>
          <p:nvPr>
            <p:ph type="subTitle" sz="quarter" idx="1"/>
          </p:nvPr>
        </p:nvSpPr>
        <p:spPr>
          <a:xfrm>
            <a:off x="5470633" y="2283668"/>
            <a:ext cx="23235147" cy="2324101"/>
          </a:xfrm>
          <a:prstGeom prst="rect">
            <a:avLst/>
          </a:prstGeom>
        </p:spPr>
        <p:txBody>
          <a:bodyPr/>
          <a:lstStyle/>
          <a:p>
            <a:r>
              <a:t>Room Temperature Controller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3369-6A9A-8643-4D97-A5224B47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Raspberry Pi set up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FF4-1E10-EA43-16A7-B832E578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0800" tIns="50800" rIns="50800" bIns="50800" anchor="t">
            <a:normAutofit fontScale="92500" lnSpcReduction="20000"/>
          </a:bodyPr>
          <a:lstStyle/>
          <a:p>
            <a:pPr marL="1371600" indent="-1371600">
              <a:buAutoNum type="arabicPeriod"/>
            </a:pPr>
            <a:r>
              <a:rPr lang="en-GB"/>
              <a:t>Install Raspberry Pi operating system on memory card and insert that memory card on Raspberry Pi .</a:t>
            </a:r>
            <a:endParaRPr lang="de-DE"/>
          </a:p>
          <a:p>
            <a:pPr marL="1371600" indent="-1371600">
              <a:buAutoNum type="arabicPeriod"/>
            </a:pPr>
            <a:r>
              <a:rPr lang="en-GB"/>
              <a:t>Connect mouse, </a:t>
            </a:r>
            <a:r>
              <a:rPr lang="en-GB" err="1"/>
              <a:t>keyboard,monitor</a:t>
            </a:r>
            <a:r>
              <a:rPr lang="en-GB"/>
              <a:t> with raspberry Pi</a:t>
            </a:r>
          </a:p>
          <a:p>
            <a:pPr marL="1371600" indent="-1371600">
              <a:buAutoNum type="arabicPeriod"/>
            </a:pPr>
            <a:r>
              <a:rPr lang="en-GB"/>
              <a:t>Connect Raspberry Pi to the </a:t>
            </a:r>
            <a:r>
              <a:rPr lang="en-GB" err="1"/>
              <a:t>wifi</a:t>
            </a:r>
            <a:r>
              <a:rPr lang="en-GB"/>
              <a:t> on which Arduino and Smartphone is also connected.</a:t>
            </a:r>
          </a:p>
          <a:p>
            <a:pPr marL="1371600" indent="-1371600">
              <a:buAutoNum type="arabicPeriod"/>
            </a:pPr>
            <a:r>
              <a:rPr lang="en-GB"/>
              <a:t>Install mosquito MQTT broker on it. Set up the config file. Also enable </a:t>
            </a:r>
            <a:r>
              <a:rPr lang="en-GB" err="1"/>
              <a:t>mqtt</a:t>
            </a:r>
            <a:r>
              <a:rPr lang="en-GB"/>
              <a:t> broker.</a:t>
            </a:r>
          </a:p>
          <a:p>
            <a:pPr marL="1371600" indent="-1371600">
              <a:buAutoNum type="arabicPeriod"/>
            </a:pPr>
            <a:r>
              <a:rPr lang="en-GB"/>
              <a:t>Get the IP address of Raspberry Pi.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014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>
            <a:off x="5715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>
            <a:off x="5756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96" name="Technologies"/>
          <p:cNvSpPr txBox="1">
            <a:spLocks noGrp="1"/>
          </p:cNvSpPr>
          <p:nvPr>
            <p:ph type="title"/>
          </p:nvPr>
        </p:nvSpPr>
        <p:spPr>
          <a:xfrm>
            <a:off x="2028580" y="1385859"/>
            <a:ext cx="11049001" cy="2265315"/>
          </a:xfrm>
          <a:prstGeom prst="rect">
            <a:avLst/>
          </a:prstGeom>
        </p:spPr>
        <p:txBody>
          <a:bodyPr/>
          <a:lstStyle>
            <a:lvl1pPr>
              <a:defRPr sz="9400" spc="-188">
                <a:solidFill>
                  <a:srgbClr val="1572AC"/>
                </a:solidFill>
              </a:defRPr>
            </a:lvl1pPr>
          </a:lstStyle>
          <a:p>
            <a:r>
              <a:rPr lang="en-US"/>
              <a:t>Arduino Code</a:t>
            </a:r>
            <a:endParaRPr/>
          </a:p>
        </p:txBody>
      </p:sp>
      <p:sp>
        <p:nvSpPr>
          <p:cNvPr id="199" name="Oval"/>
          <p:cNvSpPr/>
          <p:nvPr/>
        </p:nvSpPr>
        <p:spPr>
          <a:xfrm>
            <a:off x="21109123" y="2762940"/>
            <a:ext cx="2140543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229" y="1374733"/>
            <a:ext cx="1680875" cy="114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mart Phone…"/>
          <p:cNvSpPr txBox="1"/>
          <p:nvPr/>
        </p:nvSpPr>
        <p:spPr>
          <a:xfrm>
            <a:off x="2028580" y="2967811"/>
            <a:ext cx="10696723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Room temperature measurement.</a:t>
            </a:r>
          </a:p>
        </p:txBody>
      </p:sp>
      <p:sp>
        <p:nvSpPr>
          <p:cNvPr id="19" name="Smart Phone…">
            <a:extLst>
              <a:ext uri="{FF2B5EF4-FFF2-40B4-BE49-F238E27FC236}">
                <a16:creationId xmlns:a16="http://schemas.microsoft.com/office/drawing/2014/main" id="{410A99F5-7979-7A4F-538F-C01F8CCBE65C}"/>
              </a:ext>
            </a:extLst>
          </p:cNvPr>
          <p:cNvSpPr txBox="1"/>
          <p:nvPr/>
        </p:nvSpPr>
        <p:spPr>
          <a:xfrm>
            <a:off x="2028579" y="4118716"/>
            <a:ext cx="1138038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Getting the desired temperature.</a:t>
            </a:r>
          </a:p>
        </p:txBody>
      </p:sp>
      <p:sp>
        <p:nvSpPr>
          <p:cNvPr id="20" name="Smart Phone…">
            <a:extLst>
              <a:ext uri="{FF2B5EF4-FFF2-40B4-BE49-F238E27FC236}">
                <a16:creationId xmlns:a16="http://schemas.microsoft.com/office/drawing/2014/main" id="{4352F086-5A52-B3A5-7573-9DC173DCCBBE}"/>
              </a:ext>
            </a:extLst>
          </p:cNvPr>
          <p:cNvSpPr txBox="1"/>
          <p:nvPr/>
        </p:nvSpPr>
        <p:spPr>
          <a:xfrm>
            <a:off x="2028579" y="5273626"/>
            <a:ext cx="22355421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Checking desired temperature comparing to room temperature.</a:t>
            </a:r>
          </a:p>
        </p:txBody>
      </p:sp>
      <p:sp>
        <p:nvSpPr>
          <p:cNvPr id="21" name="Smart Phone…">
            <a:extLst>
              <a:ext uri="{FF2B5EF4-FFF2-40B4-BE49-F238E27FC236}">
                <a16:creationId xmlns:a16="http://schemas.microsoft.com/office/drawing/2014/main" id="{1F7D6502-8E3A-70E3-0DBB-71AA9C613FA7}"/>
              </a:ext>
            </a:extLst>
          </p:cNvPr>
          <p:cNvSpPr txBox="1"/>
          <p:nvPr/>
        </p:nvSpPr>
        <p:spPr>
          <a:xfrm>
            <a:off x="1984421" y="6434119"/>
            <a:ext cx="15576903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After achieving desired temperature.</a:t>
            </a:r>
          </a:p>
        </p:txBody>
      </p:sp>
      <p:sp>
        <p:nvSpPr>
          <p:cNvPr id="22" name="Smart Phone…">
            <a:extLst>
              <a:ext uri="{FF2B5EF4-FFF2-40B4-BE49-F238E27FC236}">
                <a16:creationId xmlns:a16="http://schemas.microsoft.com/office/drawing/2014/main" id="{9623CCC3-3CD4-0DD0-A5EB-63D1D1D97AD0}"/>
              </a:ext>
            </a:extLst>
          </p:cNvPr>
          <p:cNvSpPr txBox="1"/>
          <p:nvPr/>
        </p:nvSpPr>
        <p:spPr>
          <a:xfrm>
            <a:off x="1984420" y="7590085"/>
            <a:ext cx="1496538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Keeping room temperature at desired temperature.</a:t>
            </a:r>
          </a:p>
        </p:txBody>
      </p:sp>
      <p:sp>
        <p:nvSpPr>
          <p:cNvPr id="23" name="Smart Phone…">
            <a:extLst>
              <a:ext uri="{FF2B5EF4-FFF2-40B4-BE49-F238E27FC236}">
                <a16:creationId xmlns:a16="http://schemas.microsoft.com/office/drawing/2014/main" id="{4DA62D7A-0BF9-ADB5-3D95-BD526E0D2151}"/>
              </a:ext>
            </a:extLst>
          </p:cNvPr>
          <p:cNvSpPr txBox="1"/>
          <p:nvPr/>
        </p:nvSpPr>
        <p:spPr>
          <a:xfrm>
            <a:off x="2028579" y="8753526"/>
            <a:ext cx="15348423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Receiving and achieving new desired temperature.</a:t>
            </a:r>
          </a:p>
        </p:txBody>
      </p:sp>
    </p:spTree>
    <p:extLst>
      <p:ext uri="{BB962C8B-B14F-4D97-AF65-F5344CB8AC3E}">
        <p14:creationId xmlns:p14="http://schemas.microsoft.com/office/powerpoint/2010/main" val="368536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plementation"/>
          <p:cNvSpPr txBox="1">
            <a:spLocks noGrp="1"/>
          </p:cNvSpPr>
          <p:nvPr>
            <p:ph type="title"/>
          </p:nvPr>
        </p:nvSpPr>
        <p:spPr>
          <a:xfrm>
            <a:off x="327318" y="988752"/>
            <a:ext cx="23241001" cy="123215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ctr">
              <a:defRPr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lang="en-US" sz="9600"/>
              <a:t>Implementation and Hardware Results</a:t>
            </a:r>
          </a:p>
          <a:p>
            <a:endParaRPr lang="en-US"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990" y="2204224"/>
            <a:ext cx="1810868" cy="1810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Advanced Embedded System Lab Project Implementation" descr="Advanced Embedded System Lab Project Implementation"/>
          <p:cNvPicPr>
            <a:picLocks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61004" y="2092668"/>
            <a:ext cx="17391048" cy="97824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880" y="3630033"/>
            <a:ext cx="15494240" cy="6455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rcRect l="43526" r="4502" b="17459"/>
          <a:stretch>
            <a:fillRect/>
          </a:stretch>
        </p:blipFill>
        <p:spPr>
          <a:xfrm>
            <a:off x="14251270" y="681467"/>
            <a:ext cx="8580318" cy="1058748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80" name="Overview"/>
          <p:cNvSpPr txBox="1">
            <a:spLocks noGrp="1"/>
          </p:cNvSpPr>
          <p:nvPr>
            <p:ph type="title"/>
          </p:nvPr>
        </p:nvSpPr>
        <p:spPr>
          <a:xfrm>
            <a:off x="2575830" y="1741854"/>
            <a:ext cx="11049001" cy="2062002"/>
          </a:xfrm>
          <a:prstGeom prst="rect">
            <a:avLst/>
          </a:prstGeom>
        </p:spPr>
        <p:txBody>
          <a:bodyPr/>
          <a:lstStyle>
            <a:lvl1pPr defTabSz="718184">
              <a:defRPr sz="13050" spc="-261"/>
            </a:lvl1pPr>
          </a:lstStyle>
          <a:p>
            <a:r>
              <a:t>Overview</a:t>
            </a:r>
          </a:p>
        </p:txBody>
      </p:sp>
      <p:sp>
        <p:nvSpPr>
          <p:cNvPr id="181" name="Introduction…"/>
          <p:cNvSpPr txBox="1"/>
          <p:nvPr/>
        </p:nvSpPr>
        <p:spPr>
          <a:xfrm>
            <a:off x="2675376" y="4312327"/>
            <a:ext cx="426935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3028" indent="-283028" algn="l">
              <a:buClr>
                <a:schemeClr val="accent1"/>
              </a:buClr>
              <a:buSzPct val="100000"/>
              <a:buChar char="•"/>
              <a:defRPr sz="3200" spc="96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Introduction</a:t>
            </a:r>
          </a:p>
          <a:p>
            <a:pPr marL="283028" indent="-283028" algn="l">
              <a:buClr>
                <a:schemeClr val="accent1"/>
              </a:buClr>
              <a:buSzPct val="100000"/>
              <a:buChar char="•"/>
              <a:defRPr sz="3200" spc="96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Concept</a:t>
            </a:r>
          </a:p>
        </p:txBody>
      </p:sp>
      <p:sp>
        <p:nvSpPr>
          <p:cNvPr id="182" name="Smart Phone"/>
          <p:cNvSpPr/>
          <p:nvPr/>
        </p:nvSpPr>
        <p:spPr>
          <a:xfrm>
            <a:off x="7654651" y="5335749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Smart Phone</a:t>
            </a:r>
          </a:p>
        </p:txBody>
      </p:sp>
      <p:sp>
        <p:nvSpPr>
          <p:cNvPr id="183" name="Raspberry Pi"/>
          <p:cNvSpPr/>
          <p:nvPr/>
        </p:nvSpPr>
        <p:spPr>
          <a:xfrm>
            <a:off x="7654651" y="7291547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Raspberry Pi</a:t>
            </a:r>
          </a:p>
        </p:txBody>
      </p:sp>
      <p:sp>
        <p:nvSpPr>
          <p:cNvPr id="184" name="Temperature  sensor"/>
          <p:cNvSpPr/>
          <p:nvPr/>
        </p:nvSpPr>
        <p:spPr>
          <a:xfrm>
            <a:off x="11332802" y="8847444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Temperature  sensor</a:t>
            </a:r>
          </a:p>
        </p:txBody>
      </p:sp>
      <p:sp>
        <p:nvSpPr>
          <p:cNvPr id="185" name="Arduino wifi rev2"/>
          <p:cNvSpPr/>
          <p:nvPr/>
        </p:nvSpPr>
        <p:spPr>
          <a:xfrm>
            <a:off x="7654651" y="9339598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Arduino wifi rev2</a:t>
            </a:r>
          </a:p>
        </p:txBody>
      </p:sp>
      <p:sp>
        <p:nvSpPr>
          <p:cNvPr id="186" name="Step Motor Controller"/>
          <p:cNvSpPr/>
          <p:nvPr/>
        </p:nvSpPr>
        <p:spPr>
          <a:xfrm>
            <a:off x="3976499" y="8847444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Step Motor Controller</a:t>
            </a:r>
          </a:p>
        </p:txBody>
      </p:sp>
      <p:sp>
        <p:nvSpPr>
          <p:cNvPr id="187" name="Step Motor"/>
          <p:cNvSpPr/>
          <p:nvPr/>
        </p:nvSpPr>
        <p:spPr>
          <a:xfrm>
            <a:off x="3976499" y="10748051"/>
            <a:ext cx="2177407" cy="1088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A1A99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0"/>
              </a:spcBef>
              <a:tabLst/>
              <a:defRPr sz="2000" b="1" cap="all" spc="120">
                <a:solidFill>
                  <a:srgbClr val="3B39DB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Step Motor</a:t>
            </a:r>
          </a:p>
        </p:txBody>
      </p:sp>
      <p:sp>
        <p:nvSpPr>
          <p:cNvPr id="188" name="Line"/>
          <p:cNvSpPr/>
          <p:nvPr/>
        </p:nvSpPr>
        <p:spPr>
          <a:xfrm>
            <a:off x="8743354" y="6461378"/>
            <a:ext cx="1" cy="793244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Line"/>
          <p:cNvSpPr/>
          <p:nvPr/>
        </p:nvSpPr>
        <p:spPr>
          <a:xfrm>
            <a:off x="8743354" y="8417177"/>
            <a:ext cx="1" cy="88549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5065202" y="9874941"/>
            <a:ext cx="1" cy="88549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1" name="Line"/>
          <p:cNvSpPr/>
          <p:nvPr/>
        </p:nvSpPr>
        <p:spPr>
          <a:xfrm flipH="1">
            <a:off x="9797422" y="9425355"/>
            <a:ext cx="1498257" cy="482824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" name="Line"/>
          <p:cNvSpPr/>
          <p:nvPr/>
        </p:nvSpPr>
        <p:spPr>
          <a:xfrm flipH="1" flipV="1">
            <a:off x="6116862" y="9437005"/>
            <a:ext cx="1536803" cy="58799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>
            <a:off x="5715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>
            <a:off x="5756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96" name="Technologies"/>
          <p:cNvSpPr txBox="1">
            <a:spLocks noGrp="1"/>
          </p:cNvSpPr>
          <p:nvPr>
            <p:ph type="title"/>
          </p:nvPr>
        </p:nvSpPr>
        <p:spPr>
          <a:xfrm>
            <a:off x="2028580" y="1385859"/>
            <a:ext cx="11049001" cy="2265315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>
              <a:defRPr sz="9400" spc="-188">
                <a:solidFill>
                  <a:srgbClr val="1572AC"/>
                </a:solidFill>
              </a:defRPr>
            </a:lvl1pPr>
          </a:lstStyle>
          <a:p>
            <a:r>
              <a:t>Technologies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948" y="741071"/>
            <a:ext cx="11989598" cy="1154485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Oval"/>
          <p:cNvSpPr/>
          <p:nvPr/>
        </p:nvSpPr>
        <p:spPr>
          <a:xfrm>
            <a:off x="17583476" y="1045547"/>
            <a:ext cx="2140542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99" name="Oval"/>
          <p:cNvSpPr/>
          <p:nvPr/>
        </p:nvSpPr>
        <p:spPr>
          <a:xfrm>
            <a:off x="21109123" y="2762940"/>
            <a:ext cx="2140543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00" name="Oval"/>
          <p:cNvSpPr/>
          <p:nvPr/>
        </p:nvSpPr>
        <p:spPr>
          <a:xfrm>
            <a:off x="14057828" y="2762940"/>
            <a:ext cx="2140543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01" name="Oval"/>
          <p:cNvSpPr/>
          <p:nvPr/>
        </p:nvSpPr>
        <p:spPr>
          <a:xfrm>
            <a:off x="12885338" y="6408805"/>
            <a:ext cx="2865897" cy="264697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02" name="Oval"/>
          <p:cNvSpPr/>
          <p:nvPr/>
        </p:nvSpPr>
        <p:spPr>
          <a:xfrm>
            <a:off x="15662572" y="9734526"/>
            <a:ext cx="2140542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03" name="Oval"/>
          <p:cNvSpPr/>
          <p:nvPr/>
        </p:nvSpPr>
        <p:spPr>
          <a:xfrm>
            <a:off x="19627661" y="9934909"/>
            <a:ext cx="2140543" cy="21064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04" name="Oval"/>
          <p:cNvSpPr/>
          <p:nvPr/>
        </p:nvSpPr>
        <p:spPr>
          <a:xfrm>
            <a:off x="21534534" y="6477921"/>
            <a:ext cx="2958486" cy="25305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749" y="2862338"/>
            <a:ext cx="3433785" cy="190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309" y="1258337"/>
            <a:ext cx="1680876" cy="168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8959" y="3239875"/>
            <a:ext cx="1680875" cy="1143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329" y="10000101"/>
            <a:ext cx="1680876" cy="168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7"/>
          <a:srcRect l="22076" t="17704" r="17665" b="27090"/>
          <a:stretch>
            <a:fillRect/>
          </a:stretch>
        </p:blipFill>
        <p:spPr>
          <a:xfrm>
            <a:off x="20026748" y="10176497"/>
            <a:ext cx="1511598" cy="14956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mart Phone…"/>
          <p:cNvSpPr txBox="1"/>
          <p:nvPr/>
        </p:nvSpPr>
        <p:spPr>
          <a:xfrm>
            <a:off x="2039387" y="3444681"/>
            <a:ext cx="9646448" cy="33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2575" indent="-282575" algn="l">
              <a:buClr>
                <a:schemeClr val="accent1"/>
              </a:buClr>
              <a:buSzPct val="100000"/>
              <a:buFont typeface="Arial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MQTT &amp; Smart Phone Application </a:t>
            </a:r>
          </a:p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Arduino Uni </a:t>
            </a:r>
            <a:r>
              <a:rPr lang="en-US"/>
              <a:t>Wi-Fi</a:t>
            </a:r>
            <a:r>
              <a:t> REV 2</a:t>
            </a:r>
          </a:p>
          <a:p>
            <a:pPr marL="282575" indent="-282575" algn="l">
              <a:buClr>
                <a:schemeClr val="accent1"/>
              </a:buClr>
              <a:buSzPct val="100000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Temperature Sensor</a:t>
            </a:r>
          </a:p>
          <a:p>
            <a:pPr marL="282575" indent="-282575" algn="l">
              <a:buClr>
                <a:schemeClr val="accent1"/>
              </a:buClr>
              <a:buSzPct val="100000"/>
              <a:buFont typeface="Arial"/>
              <a:buChar char="•"/>
              <a:defRPr sz="3800" spc="114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 lang="en-US"/>
              <a:t>Raspberry Pi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CF85A-D28D-1EE7-00BF-200382555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6384" y="4666073"/>
            <a:ext cx="9558868" cy="7979230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An Android Application</a:t>
            </a:r>
          </a:p>
          <a:p>
            <a:r>
              <a:rPr lang="en-US"/>
              <a:t>It can act as a Publisher as well as a Receiver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EE84DE-3381-D57B-577E-BBF61F75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11" y="1860386"/>
            <a:ext cx="11557000" cy="1555907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 sz="9600">
                <a:ea typeface="+mn-lt"/>
                <a:cs typeface="+mn-lt"/>
              </a:rPr>
              <a:t>IoT MQTT</a:t>
            </a:r>
            <a:r>
              <a:rPr lang="en-US" sz="9600" dirty="0">
                <a:ea typeface="+mn-lt"/>
                <a:cs typeface="+mn-lt"/>
              </a:rPr>
              <a:t> Panel</a:t>
            </a:r>
            <a:endParaRPr lang="en-US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88298C-2DC1-DE42-12CC-8E1B2CE3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396" y="1035638"/>
            <a:ext cx="6205824" cy="109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26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4FC63-69F7-C164-14A0-CA158249C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Microchip ATmega4809 microcontroller</a:t>
            </a:r>
          </a:p>
          <a:p>
            <a:r>
              <a:rPr lang="en-US" dirty="0"/>
              <a:t>14 digital input/output pins</a:t>
            </a:r>
          </a:p>
          <a:p>
            <a:r>
              <a:rPr lang="en-US" dirty="0"/>
              <a:t>A self-contained SoC  Wi-Fi module </a:t>
            </a:r>
          </a:p>
          <a:p>
            <a:pPr marL="0" indent="0">
              <a:buNone/>
            </a:pPr>
            <a:r>
              <a:rPr lang="en-US" dirty="0"/>
              <a:t>    with integrated TCP/IP protocol stack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D84D0B-8560-CB2A-4C54-F3396086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18" y="1386115"/>
            <a:ext cx="18525227" cy="1720980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Arduino Uno Wi-Fi Rev2</a:t>
            </a:r>
          </a:p>
        </p:txBody>
      </p:sp>
      <p:pic>
        <p:nvPicPr>
          <p:cNvPr id="10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B431C06-21D3-9A7D-4592-AF52A19F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344" y="2498186"/>
            <a:ext cx="9989389" cy="92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5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6E550-9D6B-AE4A-F445-AD1BD0AF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195288"/>
            <a:ext cx="23241000" cy="1289660"/>
          </a:xfrm>
        </p:spPr>
        <p:txBody>
          <a:bodyPr lIns="50800" tIns="50800" rIns="50800" bIns="50800" anchor="t">
            <a:normAutofit fontScale="90000"/>
          </a:bodyPr>
          <a:lstStyle/>
          <a:p>
            <a:r>
              <a:rPr lang="en-US" dirty="0"/>
              <a:t>Temperature Sensor(KY-001)</a:t>
            </a:r>
            <a:endParaRPr lang="de-DE" cap="all" dirty="0">
              <a:latin typeface="SourceSansPro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9981E8B-F24E-0E4B-2BB3-AF0A68D4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19" y="5368288"/>
            <a:ext cx="7518611" cy="6292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FD278-1F45-E507-10B1-9DE03D479609}"/>
              </a:ext>
            </a:extLst>
          </p:cNvPr>
          <p:cNvSpPr txBox="1"/>
          <p:nvPr/>
        </p:nvSpPr>
        <p:spPr>
          <a:xfrm>
            <a:off x="966265" y="4073606"/>
            <a:ext cx="1004689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/>
              <a:t>1-wire communication</a:t>
            </a:r>
            <a:endParaRPr kumimoji="0" lang="en-US" sz="6000" b="0" i="0" u="none" strike="noStrike" cap="none" spc="78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Founders Grotesk Text"/>
              <a:ea typeface="Founders Grotesk Text"/>
              <a:cs typeface="Founders Grotesk Text"/>
              <a:sym typeface="Founders Grotesk Tex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8DCA-D09C-E21B-8553-7678460B8B3C}"/>
              </a:ext>
            </a:extLst>
          </p:cNvPr>
          <p:cNvSpPr txBox="1"/>
          <p:nvPr/>
        </p:nvSpPr>
        <p:spPr>
          <a:xfrm>
            <a:off x="965307" y="2262172"/>
            <a:ext cx="1277859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/>
              <a:t>9 to 12 bit Accuracy</a:t>
            </a:r>
            <a:endParaRPr kumimoji="0" lang="en-US" sz="6000" b="0" i="0" u="none" strike="noStrike" cap="none" spc="78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Founders Grotesk Text"/>
              <a:ea typeface="Founders Grotesk Text"/>
              <a:cs typeface="Founders Grotesk Text"/>
              <a:sym typeface="Founders Grotesk Tex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78A98-672D-85D2-913C-A946B0ECA50A}"/>
              </a:ext>
            </a:extLst>
          </p:cNvPr>
          <p:cNvSpPr txBox="1"/>
          <p:nvPr/>
        </p:nvSpPr>
        <p:spPr>
          <a:xfrm>
            <a:off x="822407" y="3230644"/>
            <a:ext cx="1194470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/>
              <a:t>-55 to +125 degree </a:t>
            </a:r>
            <a:r>
              <a:rPr lang="en-US" sz="6000" dirty="0" err="1"/>
              <a:t>Cel</a:t>
            </a:r>
            <a:r>
              <a:rPr lang="en-US" sz="6000" dirty="0"/>
              <a:t>.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B66529-2EAC-0EAF-750E-13221EBF859C}"/>
              </a:ext>
            </a:extLst>
          </p:cNvPr>
          <p:cNvCxnSpPr/>
          <p:nvPr/>
        </p:nvCxnSpPr>
        <p:spPr>
          <a:xfrm flipH="1">
            <a:off x="11294133" y="2429054"/>
            <a:ext cx="63261" cy="9512061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2D6414-4924-0E04-5660-29F9FBBC597E}"/>
              </a:ext>
            </a:extLst>
          </p:cNvPr>
          <p:cNvSpPr txBox="1"/>
          <p:nvPr/>
        </p:nvSpPr>
        <p:spPr>
          <a:xfrm>
            <a:off x="12382431" y="2438621"/>
            <a:ext cx="7602747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dirty="0"/>
              <a:t>Pin Assignment</a:t>
            </a:r>
            <a:endParaRPr kumimoji="0" lang="en-US" sz="7200" b="0" i="0" u="none" strike="noStrike" cap="none" spc="78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Founders Grotesk Text"/>
              <a:ea typeface="Founders Grotesk Text"/>
              <a:cs typeface="Founders Grotesk Text"/>
              <a:sym typeface="Founders Grotesk Text"/>
            </a:endParaRPr>
          </a:p>
        </p:txBody>
      </p:sp>
      <p:pic>
        <p:nvPicPr>
          <p:cNvPr id="16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AEE2302-B308-403F-E733-4487A9B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330" y="3794430"/>
            <a:ext cx="8363147" cy="82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453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525DD-6C24-0A94-5061-4173A7AE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66" y="3013600"/>
            <a:ext cx="12600437" cy="8415876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 dirty="0"/>
              <a:t>Quad Core 1.2GHz Broadcom BCM2837 64bit CPU.</a:t>
            </a:r>
          </a:p>
          <a:p>
            <a:r>
              <a:rPr lang="en-US" dirty="0"/>
              <a:t>1GB RAM.</a:t>
            </a:r>
          </a:p>
          <a:p>
            <a:r>
              <a:rPr lang="en-US" dirty="0"/>
              <a:t>BCM43438 wireless LAN </a:t>
            </a:r>
          </a:p>
          <a:p>
            <a:r>
              <a:rPr lang="en-US" dirty="0"/>
              <a:t>100 Base Ethernet.</a:t>
            </a:r>
          </a:p>
          <a:p>
            <a:r>
              <a:rPr lang="en-US" dirty="0"/>
              <a:t>40-pin extended GPIO.</a:t>
            </a:r>
          </a:p>
          <a:p>
            <a:r>
              <a:rPr lang="en-US" dirty="0"/>
              <a:t>4 USB 2 ports.</a:t>
            </a:r>
          </a:p>
          <a:p>
            <a:r>
              <a:rPr lang="en-US" dirty="0"/>
              <a:t>4 Pole stereo output and composite video port.</a:t>
            </a:r>
          </a:p>
          <a:p>
            <a:r>
              <a:rPr lang="en-US" dirty="0"/>
              <a:t>Full size HDMI.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A7BF-1688-0B3F-AC60-177C6FE5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76" y="1195325"/>
            <a:ext cx="23241000" cy="1605962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en-US"/>
              <a:t>Raspberry Pi</a:t>
            </a:r>
          </a:p>
        </p:txBody>
      </p:sp>
      <p:pic>
        <p:nvPicPr>
          <p:cNvPr id="5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465A8AA-1688-7C84-C9F9-93BFE089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379" y="3202046"/>
            <a:ext cx="11743425" cy="76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59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496CA5C-734A-4C05-C8DE-14AA93FA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49" y="394621"/>
            <a:ext cx="21017265" cy="1196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0BB00-AAA4-4CE3-18BA-257B40416556}"/>
              </a:ext>
            </a:extLst>
          </p:cNvPr>
          <p:cNvSpPr txBox="1"/>
          <p:nvPr/>
        </p:nvSpPr>
        <p:spPr>
          <a:xfrm>
            <a:off x="5498399" y="629085"/>
            <a:ext cx="14146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600"/>
              <a:t>Wireless Communication with MQTT </a:t>
            </a:r>
            <a:endParaRPr lang="en-DE" sz="5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0275F-5538-8EBB-3C99-F5A9E2A5F42C}"/>
              </a:ext>
            </a:extLst>
          </p:cNvPr>
          <p:cNvSpPr txBox="1"/>
          <p:nvPr/>
        </p:nvSpPr>
        <p:spPr>
          <a:xfrm>
            <a:off x="1019834" y="12770071"/>
            <a:ext cx="816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https://mntolia.com/fundamentals-mqtt/</a:t>
            </a:r>
            <a:endParaRPr lang="en-DE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F288F-B660-0B63-2C99-7B75D11F3768}"/>
              </a:ext>
            </a:extLst>
          </p:cNvPr>
          <p:cNvSpPr txBox="1"/>
          <p:nvPr/>
        </p:nvSpPr>
        <p:spPr>
          <a:xfrm>
            <a:off x="2831162" y="10298551"/>
            <a:ext cx="40564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/>
              <a:t>Smartphone</a:t>
            </a:r>
            <a:endParaRPr lang="en-DE" sz="5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C5939-4B04-F2C2-928B-9B252069D850}"/>
              </a:ext>
            </a:extLst>
          </p:cNvPr>
          <p:cNvSpPr txBox="1"/>
          <p:nvPr/>
        </p:nvSpPr>
        <p:spPr>
          <a:xfrm>
            <a:off x="8034071" y="11275449"/>
            <a:ext cx="77288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/>
              <a:t>MQTT on Raspberry Pi</a:t>
            </a:r>
            <a:endParaRPr lang="en-DE" sz="5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BE1F4-40D7-5D86-1FC9-121EB19575CA}"/>
              </a:ext>
            </a:extLst>
          </p:cNvPr>
          <p:cNvSpPr txBox="1"/>
          <p:nvPr/>
        </p:nvSpPr>
        <p:spPr>
          <a:xfrm>
            <a:off x="17062716" y="10344314"/>
            <a:ext cx="5486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/>
              <a:t>Arduino Uno </a:t>
            </a:r>
            <a:r>
              <a:rPr lang="en-GB" sz="5200" err="1"/>
              <a:t>wifi</a:t>
            </a:r>
            <a:r>
              <a:rPr lang="en-GB" sz="5200"/>
              <a:t> rev2</a:t>
            </a:r>
            <a:endParaRPr lang="en-DE" sz="5200"/>
          </a:p>
        </p:txBody>
      </p:sp>
    </p:spTree>
    <p:extLst>
      <p:ext uri="{BB962C8B-B14F-4D97-AF65-F5344CB8AC3E}">
        <p14:creationId xmlns:p14="http://schemas.microsoft.com/office/powerpoint/2010/main" val="313090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EACC-D708-BE75-1974-E0F60729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GB" dirty="0"/>
              <a:t>How MQTT broker 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EE1A-10F0-1C5A-1D67-51EB734A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/>
              <a:t> Device can publish data to a topic in the broker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/>
              <a:t> Another device can subscribe to that topic and read the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/>
              <a:t>One device can be a publisher and a subscriber together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/>
              <a:t>On our project, Smartphone publishes data to the topic named “</a:t>
            </a:r>
            <a:r>
              <a:rPr lang="en-GB" err="1"/>
              <a:t>desired_temperature</a:t>
            </a:r>
            <a:r>
              <a:rPr lang="en-GB"/>
              <a:t>” . Wirelessly Connected Arduino with the Raspberry Pi subscribes to this topic and reads the data published on this topic.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3145469"/>
      </p:ext>
    </p:extLst>
  </p:cSld>
  <p:clrMapOvr>
    <a:masterClrMapping/>
  </p:clrMapOvr>
</p:sld>
</file>

<file path=ppt/theme/theme1.xml><?xml version="1.0" encoding="utf-8"?>
<a:theme xmlns:a="http://schemas.openxmlformats.org/drawingml/2006/main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kumimoji="0" sz="2600" b="0" i="0" u="none" strike="noStrike" cap="none" spc="78" normalizeH="0" baseline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kumimoji="0" sz="2600" b="0" i="0" u="none" strike="noStrike" cap="none" spc="78" normalizeH="0" baseline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28_Academy</vt:lpstr>
      <vt:lpstr>Advanced Embedded Systems</vt:lpstr>
      <vt:lpstr>Overview</vt:lpstr>
      <vt:lpstr>Technologies</vt:lpstr>
      <vt:lpstr>IoT MQTT Panel</vt:lpstr>
      <vt:lpstr>Arduino Uno Wi-Fi Rev2</vt:lpstr>
      <vt:lpstr>Temperature Sensor(KY-001)</vt:lpstr>
      <vt:lpstr>Raspberry Pi</vt:lpstr>
      <vt:lpstr>PowerPoint Presentation</vt:lpstr>
      <vt:lpstr>How MQTT broker works</vt:lpstr>
      <vt:lpstr>Raspberry Pi set up</vt:lpstr>
      <vt:lpstr>Arduino Code</vt:lpstr>
      <vt:lpstr>Implementation and Hardware Results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Embedded Systems</dc:title>
  <cp:revision>449</cp:revision>
  <dcterms:modified xsi:type="dcterms:W3CDTF">2022-06-28T21:24:53Z</dcterms:modified>
</cp:coreProperties>
</file>